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  <p:sldMasterId id="2147483872" r:id="rId5"/>
  </p:sldMasterIdLst>
  <p:notesMasterIdLst>
    <p:notesMasterId r:id="rId19"/>
  </p:notesMasterIdLst>
  <p:handoutMasterIdLst>
    <p:handoutMasterId r:id="rId20"/>
  </p:handoutMasterIdLst>
  <p:sldIdLst>
    <p:sldId id="256" r:id="rId6"/>
    <p:sldId id="344" r:id="rId7"/>
    <p:sldId id="293" r:id="rId8"/>
    <p:sldId id="329" r:id="rId9"/>
    <p:sldId id="335" r:id="rId10"/>
    <p:sldId id="300" r:id="rId11"/>
    <p:sldId id="301" r:id="rId12"/>
    <p:sldId id="310" r:id="rId13"/>
    <p:sldId id="341" r:id="rId14"/>
    <p:sldId id="342" r:id="rId15"/>
    <p:sldId id="340" r:id="rId16"/>
    <p:sldId id="343" r:id="rId17"/>
    <p:sldId id="339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69FAA-0599-4F07-ABFA-CC5B50EA467F}" v="165" dt="2022-08-26T13:57:1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105" d="100"/>
          <a:sy n="105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84AC-7CD3-46C9-86A8-9B7347FC3493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984-D2B5-4EE7-925C-DE5C7682B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3F91-B844-4444-A490-5CD90765ACB3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6" y="4747760"/>
            <a:ext cx="5388931" cy="3884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C048-737A-4990-93BF-091E9763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5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8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8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7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09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3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0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3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8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8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1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4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3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7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2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7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7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0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8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07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04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D12C-E3F2-8AF5-6306-40F61805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7855B-2421-DE84-FBCF-D2B980D31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3392-B37A-537F-82EB-F39A0C2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C469-395E-F56D-9B3B-EB556526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D06E-5B21-948D-3240-1DC1A32B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028-73CE-33A6-3C73-2F05B99B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E814-6477-A8BA-6F45-D00DEF8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82DB-B9FD-F8BE-1AE4-16DDB4BF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01CE-A008-576F-18AA-19E6B91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6E64-7356-516B-0F23-6548DD7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461F-2AB0-22ED-BD3D-33BC2FE4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1DEB-76CC-035B-06FF-E9AC11D3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DCBC7-6648-7517-68A7-99CA3245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1390-CD91-BCAA-30BB-33FFDF05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0429-D15D-F3EB-6364-63D1ACF0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7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4D89-40F9-6674-C892-F590F377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6057-97BB-1401-D8AD-DF5B4B14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AFCF-E813-A228-72E8-767FD6B6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9DC9-E63F-19C1-5174-A04276D8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6A24-ADE0-D4B8-4262-9685553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8957-0F17-6E78-B3A8-808C0B54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50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AC2D-A20C-3A59-0089-F66D0EC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70E6-6BFE-5665-4757-500EFDFE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7880-71DB-5BC1-A49A-C2A53928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FE933-F366-B306-2AD0-AC18D4B6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84EB-261C-0E89-C861-361EEA8D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72DB3-3E72-5F9B-893F-0B74EF8D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D8B81-B5D2-8342-0542-BF3872A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A0112-85C9-06D7-A684-134369E1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4259-EAEA-6DF3-121F-E0710E96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8DB2B-5D01-9126-51C5-669D6DD2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FD216-5F77-5895-190B-66FD934D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292F-EC63-3837-D2D4-B7DA58C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E9ECB-D2A8-AEA3-F8BF-2D5E4F39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DC13C-4664-37D0-7927-885ACB1A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88740-8873-7F51-F3C8-3E244531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9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96E9-2CEF-0434-7AC4-683FBF0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9CC5-746C-C010-7CBB-B8B9BC20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4A76-1634-EE22-99AC-5C22A932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D68EC-AA6E-A84D-7BF7-8086FA6E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47D21-D695-C895-C229-D07CCAC7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DFC2-C377-3BEB-AF8A-BF992D9B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EC0-AE79-3903-69C9-A5292AD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11B6A-F628-D6AB-CAAA-799610EBD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F420D-54FE-0B9D-03AB-23D4209F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B212-3F7F-C75C-B5FF-D6E8DFF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F0AB-E44D-310B-9C0E-5E57A1FA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A720-D674-266D-6044-9954266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2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DB3D-FC5C-1E77-4E82-C7D145E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48AC4-A801-848A-ECA3-F1D3AE413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D88A-CE38-3DAF-B99F-020F556B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1A4EC-16C4-0C5F-DE7F-2FB1A42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1E19-2175-DF0A-E383-16A0C57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8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6B3B1-3707-7F98-0A4A-B07DF860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E0D8-5F44-67C0-38D5-B51E6C4B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E1AB-3AA8-B581-AB33-25A9A69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1DEB-56F4-C472-6E41-7E05171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5A50-F411-296A-642A-EF6A0A6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57F9D-B6DD-8A8C-1B68-C3A95E8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02A8-4554-E1FA-DE8E-47F8680F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84C6-D806-F6E3-6502-3510CEF8C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30D0-BE52-5FBF-26E9-DB7FAAF34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2649-7C78-512F-4607-DEE3B84D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9E43687-1227-42A1-879B-838B15E2CCC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3142-5FC9-4352-A059-8B79C7840BAF}"/>
              </a:ext>
            </a:extLst>
          </p:cNvPr>
          <p:cNvSpPr txBox="1"/>
          <p:nvPr/>
        </p:nvSpPr>
        <p:spPr>
          <a:xfrm>
            <a:off x="4331970" y="962526"/>
            <a:ext cx="4038600" cy="3474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Minimising</a:t>
            </a:r>
            <a:r>
              <a:rPr lang="en-US" sz="4400" b="1" dirty="0">
                <a:latin typeface="+mj-lt"/>
                <a:ea typeface="+mj-ea"/>
                <a:cs typeface="+mj-cs"/>
              </a:rPr>
              <a:t> Dilapidations Settlements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5CC3D1A-F369-426A-FF5E-0C8C43E0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" y="1613133"/>
            <a:ext cx="2632605" cy="129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4" y="3912791"/>
            <a:ext cx="2631124" cy="13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332657"/>
            <a:ext cx="3776087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SLOUGH</a:t>
            </a: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" y="4868052"/>
            <a:ext cx="2264237" cy="1143911"/>
          </a:xfrm>
          <a:prstGeom prst="rect">
            <a:avLst/>
          </a:prstGeom>
        </p:spPr>
      </p:pic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07D25568-29E7-F197-4ED0-E7B1036EF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63547" y="865506"/>
            <a:ext cx="3488373" cy="31963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72816"/>
            <a:ext cx="3776088" cy="428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200" dirty="0"/>
              <a:t>LANDLORD’S CLAIM - £52,059.27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DV - £Nil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Example of excess supply of retail units relative to demand within Shopping Centre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/>
            <a:r>
              <a:rPr lang="en-GB" sz="1200" dirty="0"/>
              <a:t>Half of units within same mall vacant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SETTLEMENT - nominal</a:t>
            </a:r>
            <a:endParaRPr lang="en-GB" sz="800" dirty="0"/>
          </a:p>
          <a:p>
            <a:pPr marL="457200" indent="-228600" defTabSz="914400"/>
            <a:endParaRPr lang="en-US" sz="1100" dirty="0"/>
          </a:p>
          <a:p>
            <a:pPr indent="-228600" defTabSz="91440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6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CANTERBURY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AEBF0744-76B4-A7E0-5ADF-0D8D2CB4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20050" b="1"/>
          <a:stretch/>
        </p:blipFill>
        <p:spPr>
          <a:xfrm>
            <a:off x="273180" y="919192"/>
            <a:ext cx="3290708" cy="35538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2060848"/>
            <a:ext cx="3754752" cy="3992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200" dirty="0"/>
              <a:t>Landlord undertook the works and relet.  Claiming ‘cost of works’ as a measure of their ‘loss’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Cost of Works - £150,000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DV for T - £70,000.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Had done considerable decorative works to upper parts – not value affective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In fact, the rent review clause in the new lease specifically directed that nil value would be applied to the upper floors at review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Settlement - £75,000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9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2A0571-E339-EA7B-7733-9156F0DD3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7" y="1698996"/>
            <a:ext cx="1099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oyds Bank Logo, symbol, meaning, history, PNG">
            <a:extLst>
              <a:ext uri="{FF2B5EF4-FFF2-40B4-BE49-F238E27FC236}">
                <a16:creationId xmlns:a16="http://schemas.microsoft.com/office/drawing/2014/main" id="{ABB840E0-B6D7-1508-2749-25C9F78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0" y="2762899"/>
            <a:ext cx="2062884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lays SVG Vector Logos - Vector Logo Zone">
            <a:extLst>
              <a:ext uri="{FF2B5EF4-FFF2-40B4-BE49-F238E27FC236}">
                <a16:creationId xmlns:a16="http://schemas.microsoft.com/office/drawing/2014/main" id="{8CE96CE6-A28A-173B-3AAE-232C5E85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20" y="2974952"/>
            <a:ext cx="1891336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re's US | Fashion Jewelry &amp; Accessories | Claire's US">
            <a:extLst>
              <a:ext uri="{FF2B5EF4-FFF2-40B4-BE49-F238E27FC236}">
                <a16:creationId xmlns:a16="http://schemas.microsoft.com/office/drawing/2014/main" id="{CC6FCE45-B968-6BEF-993B-B5AF3B2B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9" y="598686"/>
            <a:ext cx="2345548" cy="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ut Joules">
            <a:extLst>
              <a:ext uri="{FF2B5EF4-FFF2-40B4-BE49-F238E27FC236}">
                <a16:creationId xmlns:a16="http://schemas.microsoft.com/office/drawing/2014/main" id="{B0B05345-2284-416A-1405-B1E59685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3" y="213289"/>
            <a:ext cx="1134439" cy="11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rivens Opticians Employee Benefits and Perks | Glassdoor">
            <a:extLst>
              <a:ext uri="{FF2B5EF4-FFF2-40B4-BE49-F238E27FC236}">
                <a16:creationId xmlns:a16="http://schemas.microsoft.com/office/drawing/2014/main" id="{7F64A3FF-2BE9-A7E1-FE0B-CB994A98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7775"/>
            <a:ext cx="1290379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gos King Street | Friends Action North East">
            <a:extLst>
              <a:ext uri="{FF2B5EF4-FFF2-40B4-BE49-F238E27FC236}">
                <a16:creationId xmlns:a16="http://schemas.microsoft.com/office/drawing/2014/main" id="{4702A861-D26D-C595-DF00-6FD5B29A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3" y="5386423"/>
            <a:ext cx="2585402" cy="12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cope | nfpSynergy">
            <a:extLst>
              <a:ext uri="{FF2B5EF4-FFF2-40B4-BE49-F238E27FC236}">
                <a16:creationId xmlns:a16="http://schemas.microsoft.com/office/drawing/2014/main" id="{1DBAF78F-32A7-9F80-466E-8F09DAAB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" y="4124463"/>
            <a:ext cx="1919163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EXT, committed to sustainable timber">
            <a:extLst>
              <a:ext uri="{FF2B5EF4-FFF2-40B4-BE49-F238E27FC236}">
                <a16:creationId xmlns:a16="http://schemas.microsoft.com/office/drawing/2014/main" id="{B8459A94-5C11-1E13-26C4-9FCFC60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7" y="1826219"/>
            <a:ext cx="1810531" cy="8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imark+Logo - UK Customer Service Contact Numbers Lists">
            <a:extLst>
              <a:ext uri="{FF2B5EF4-FFF2-40B4-BE49-F238E27FC236}">
                <a16:creationId xmlns:a16="http://schemas.microsoft.com/office/drawing/2014/main" id="{F5AC4925-D6EA-28F1-A6F4-DE7E7EBA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0" y="5543195"/>
            <a:ext cx="1891336" cy="11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ks and Spencer M&amp;S Short Logo transparent PNG - StickPNG">
            <a:extLst>
              <a:ext uri="{FF2B5EF4-FFF2-40B4-BE49-F238E27FC236}">
                <a16:creationId xmlns:a16="http://schemas.microsoft.com/office/drawing/2014/main" id="{ED532DA8-70CC-CAE8-ADA4-DC347C87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8"/>
            <a:ext cx="234723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52E7EF-5DD6-8FDA-9085-C232992F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81013"/>
            <a:ext cx="3442675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ets at Home - Wikipedia">
            <a:extLst>
              <a:ext uri="{FF2B5EF4-FFF2-40B4-BE49-F238E27FC236}">
                <a16:creationId xmlns:a16="http://schemas.microsoft.com/office/drawing/2014/main" id="{D45E6C2D-13ED-0E00-2308-52996956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37221"/>
            <a:ext cx="1630836" cy="16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celand-Logo - The Bridges Shopping Centre, Sunderland">
            <a:extLst>
              <a:ext uri="{FF2B5EF4-FFF2-40B4-BE49-F238E27FC236}">
                <a16:creationId xmlns:a16="http://schemas.microsoft.com/office/drawing/2014/main" id="{BFB7693D-9292-AE44-563E-DABB10A4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8" y="3892176"/>
            <a:ext cx="2364854" cy="14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 Smith Logo transparent PNG - StickPNG">
            <a:extLst>
              <a:ext uri="{FF2B5EF4-FFF2-40B4-BE49-F238E27FC236}">
                <a16:creationId xmlns:a16="http://schemas.microsoft.com/office/drawing/2014/main" id="{C13CFF97-5C1D-0D33-A839-27EC3924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48" y="5070724"/>
            <a:ext cx="307907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The Co-operative brand - Wikipedia">
            <a:extLst>
              <a:ext uri="{FF2B5EF4-FFF2-40B4-BE49-F238E27FC236}">
                <a16:creationId xmlns:a16="http://schemas.microsoft.com/office/drawing/2014/main" id="{D0C8D7CC-16BC-930F-6C0A-1628C9FD5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18" descr="Tk Maxx Logo - Free Transparent PNG Download - PNGkey">
            <a:extLst>
              <a:ext uri="{FF2B5EF4-FFF2-40B4-BE49-F238E27FC236}">
                <a16:creationId xmlns:a16="http://schemas.microsoft.com/office/drawing/2014/main" id="{20AC7018-4B9D-AF39-706E-48D6A4F2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43" y="4431614"/>
            <a:ext cx="2486996" cy="8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onsoon-logo - The Lanes Shopping Centre">
            <a:extLst>
              <a:ext uri="{FF2B5EF4-FFF2-40B4-BE49-F238E27FC236}">
                <a16:creationId xmlns:a16="http://schemas.microsoft.com/office/drawing/2014/main" id="{BEAA15F0-140D-D3A2-330E-3F033B50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4" y="2932842"/>
            <a:ext cx="2364854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Assets - Co-op">
            <a:extLst>
              <a:ext uri="{FF2B5EF4-FFF2-40B4-BE49-F238E27FC236}">
                <a16:creationId xmlns:a16="http://schemas.microsoft.com/office/drawing/2014/main" id="{D4367182-0272-BE96-B2A0-C2F6D4AC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9" y="5451397"/>
            <a:ext cx="1351336" cy="1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7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Top Tips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Don’t get a 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But see the case studies on both the </a:t>
            </a:r>
            <a:r>
              <a:rPr lang="en-GB" i="1" dirty="0"/>
              <a:t>Radius</a:t>
            </a:r>
            <a:r>
              <a:rPr lang="en-GB" dirty="0"/>
              <a:t> and </a:t>
            </a:r>
            <a:r>
              <a:rPr lang="en-GB" i="1" dirty="0" err="1"/>
              <a:t>Dilapsolutions</a:t>
            </a:r>
            <a:r>
              <a:rPr lang="en-GB" dirty="0"/>
              <a:t>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Commonly, settlements end up at between the Tenant B.S’s initial (‘try on’) response, and about 50% of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Shopping Centres, at zero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Don’t buckle under ‘threats’, fewer than 1% make trial, and over 80% settle through mediation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classic oxymoron</a:t>
            </a:r>
          </a:p>
        </p:txBody>
      </p:sp>
    </p:spTree>
    <p:extLst>
      <p:ext uri="{BB962C8B-B14F-4D97-AF65-F5344CB8AC3E}">
        <p14:creationId xmlns:p14="http://schemas.microsoft.com/office/powerpoint/2010/main" val="183384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DA7B9-690A-1BB4-AB7F-CB610B57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746202"/>
            <a:ext cx="4070073" cy="2056234"/>
          </a:xfrm>
          <a:prstGeom prst="rect">
            <a:avLst/>
          </a:prstGeom>
        </p:spPr>
      </p:pic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A577C756-59D1-6A3B-37DD-D8DB6401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6577"/>
            <a:ext cx="4070073" cy="2009598"/>
          </a:xfrm>
          <a:prstGeom prst="rect">
            <a:avLst/>
          </a:prstGeom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eburn Consulting | LinkedIn">
            <a:extLst>
              <a:ext uri="{FF2B5EF4-FFF2-40B4-BE49-F238E27FC236}">
                <a16:creationId xmlns:a16="http://schemas.microsoft.com/office/drawing/2014/main" id="{69EE7233-68F6-D164-D888-09AB9BE9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025" y="1321658"/>
            <a:ext cx="4070073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Post Pandemic Commercial Property Market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Pandemic has accelerated many pre-existing trends, as well as triggering new shifts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Bricks and mortar retail was already in significant flux, and industrial/logistics investment gem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Many offices were already past their sell by date and Covid has accelerated the ‘</a:t>
            </a:r>
            <a:r>
              <a:rPr lang="en-GB" sz="1900" i="1"/>
              <a:t>flight to quality’</a:t>
            </a:r>
            <a:r>
              <a:rPr lang="en-GB" sz="1900"/>
              <a:t> and in many locations, greater value can now be extracted by repurposing/redeveloping (often as </a:t>
            </a:r>
            <a:r>
              <a:rPr lang="en-GB" sz="1900" err="1"/>
              <a:t>resi</a:t>
            </a:r>
            <a:r>
              <a:rPr lang="en-GB" sz="190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Since 2007 recession, leases of commercial &amp; leisure properties have shortened to commonly 5-10 years, often with tenant breaks at years 3-5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This perfect storm of mounting obsolescence, evolving demand parameters and shorter leases/breaks, is making for an ever increasing volume of either lease renewals or, terminal dilapidations, negotiations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5437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188640"/>
            <a:ext cx="5179868" cy="598832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Section 18 for repairs, and common law for decorations &amp; reinstatement, cap damages at the lower of Cost of Works, </a:t>
            </a:r>
            <a:r>
              <a:rPr lang="en-GB" sz="1900" u="sng" dirty="0"/>
              <a:t>or</a:t>
            </a:r>
            <a:r>
              <a:rPr lang="en-GB" sz="1900" dirty="0"/>
              <a:t> impact on Value (of “</a:t>
            </a:r>
            <a:r>
              <a:rPr lang="en-GB" sz="1900" i="1" dirty="0"/>
              <a:t>the reversion</a:t>
            </a:r>
            <a:r>
              <a:rPr lang="en-GB" sz="1900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BS identifies breaches &amp; prices remedies as the Expert in </a:t>
            </a:r>
            <a:r>
              <a:rPr lang="en-GB" sz="1900" u="sng" dirty="0"/>
              <a:t>that</a:t>
            </a:r>
            <a:r>
              <a:rPr lang="en-GB" sz="1900" dirty="0"/>
              <a:t> field.  It is not for the BS to either argue certain breaches </a:t>
            </a:r>
            <a:r>
              <a:rPr lang="en-GB" sz="1900" i="1" dirty="0"/>
              <a:t>Not Value Affective </a:t>
            </a:r>
            <a:r>
              <a:rPr lang="en-GB" sz="1900" dirty="0"/>
              <a:t>(</a:t>
            </a:r>
            <a:r>
              <a:rPr lang="en-GB" sz="1900" i="1" dirty="0"/>
              <a:t>NVA</a:t>
            </a:r>
            <a:r>
              <a:rPr lang="en-GB" sz="1900" dirty="0"/>
              <a:t>), </a:t>
            </a:r>
            <a:r>
              <a:rPr lang="en-GB" sz="1900" u="sng" dirty="0"/>
              <a:t>or</a:t>
            </a:r>
            <a:r>
              <a:rPr lang="en-GB" sz="1900" dirty="0"/>
              <a:t> to advise you if a DV is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In practice, impact of </a:t>
            </a:r>
            <a:r>
              <a:rPr lang="en-GB" sz="1900" dirty="0" err="1"/>
              <a:t>dilaps</a:t>
            </a:r>
            <a:r>
              <a:rPr lang="en-GB" sz="1900" dirty="0"/>
              <a:t> on Value is all but </a:t>
            </a:r>
            <a:r>
              <a:rPr lang="en-GB" sz="1900" u="sng" dirty="0"/>
              <a:t>always</a:t>
            </a:r>
            <a:r>
              <a:rPr lang="en-GB" sz="1900" dirty="0"/>
              <a:t> less.  Usually far less.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Because: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The specialist Valuer will judge and persuasively argue, many breaches will be overridden (superseded) by reasonably assumed hypothetical purchaser’s works to repurpose, modernise etc; and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Whilst breaches for the BS to identify and price, not all affect Value (</a:t>
            </a:r>
            <a:r>
              <a:rPr lang="en-GB" sz="1600" i="1" dirty="0"/>
              <a:t>age, character and locality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1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476672"/>
            <a:ext cx="5179868" cy="5700291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Commonly the </a:t>
            </a:r>
            <a:r>
              <a:rPr lang="en-GB" sz="1900" u="sng" dirty="0"/>
              <a:t>claimed</a:t>
            </a:r>
            <a:r>
              <a:rPr lang="en-GB" sz="1900" dirty="0"/>
              <a:t> works are </a:t>
            </a:r>
            <a:r>
              <a:rPr lang="en-GB" sz="1900" u="sng" dirty="0"/>
              <a:t>not</a:t>
            </a:r>
            <a:r>
              <a:rPr lang="en-GB" sz="1900" dirty="0"/>
              <a:t> done.  Paragraph 9.4 of the </a:t>
            </a:r>
            <a:r>
              <a:rPr lang="en-GB" sz="1900" i="1" dirty="0"/>
              <a:t>Dilapidations Protocol </a:t>
            </a:r>
            <a:r>
              <a:rPr lang="en-GB" sz="1900" dirty="0"/>
              <a:t>obligates Landlords to produce their own DV in these cases.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Don’t settle without requiring one, then robustly rebutting it.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It is a Valuer, not a BS, who advises if a Landlord’s reletting with an SoC and/or extended RFP </a:t>
            </a:r>
            <a:r>
              <a:rPr lang="en-GB" sz="1900" b="1" i="1" dirty="0"/>
              <a:t>really</a:t>
            </a:r>
            <a:r>
              <a:rPr lang="en-GB" sz="1900" dirty="0"/>
              <a:t> supports the Landlord’s dilapidations claim?!?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Without a DV, it follows that settlement usually ends up about half way between opposing building surveyors opening shots.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u="sng" dirty="0"/>
              <a:t>With</a:t>
            </a:r>
            <a:r>
              <a:rPr lang="en-GB" sz="1900" dirty="0"/>
              <a:t> a DV, settlement ends up at worse near, at best well below, </a:t>
            </a:r>
            <a:r>
              <a:rPr lang="en-GB" sz="1900" i="1" dirty="0"/>
              <a:t>your</a:t>
            </a:r>
            <a:r>
              <a:rPr lang="en-GB" sz="1900" dirty="0"/>
              <a:t> Building Surveyors minimum costs assessment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0" indent="0">
              <a:buNone/>
            </a:pPr>
            <a:endParaRPr lang="en-GB" sz="1900" u="sng" dirty="0"/>
          </a:p>
        </p:txBody>
      </p:sp>
    </p:spTree>
    <p:extLst>
      <p:ext uri="{BB962C8B-B14F-4D97-AF65-F5344CB8AC3E}">
        <p14:creationId xmlns:p14="http://schemas.microsoft.com/office/powerpoint/2010/main" val="36765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804335"/>
            <a:ext cx="3754752" cy="824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ROTHERHAM</a:t>
            </a:r>
          </a:p>
        </p:txBody>
      </p:sp>
      <p:sp>
        <p:nvSpPr>
          <p:cNvPr id="61" name="Freeform: Shape 5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5500BC-2781-6F78-3155-55BDB8BCA46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80" y="643466"/>
            <a:ext cx="3078957" cy="410527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93533" y="1916832"/>
            <a:ext cx="3754752" cy="4136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200" dirty="0"/>
              <a:t>LL’s Common Law Claim - £100,000</a:t>
            </a:r>
          </a:p>
          <a:p>
            <a:pPr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T’s B.S RESPONSE -  £50,000</a:t>
            </a:r>
          </a:p>
          <a:p>
            <a:pPr marL="45720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DV - £20,000</a:t>
            </a:r>
          </a:p>
          <a:p>
            <a:pPr marL="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RESULT - £20,000</a:t>
            </a:r>
          </a:p>
          <a:p>
            <a:pPr marL="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Much of the claim related to the upper floors including:</a:t>
            </a:r>
          </a:p>
          <a:p>
            <a:pPr marL="1257300" lvl="2" indent="-228600" defTabSz="914400"/>
            <a:r>
              <a:rPr lang="en-US" sz="1200" dirty="0"/>
              <a:t>Strip out of partitions</a:t>
            </a:r>
          </a:p>
          <a:p>
            <a:pPr marL="1257300" lvl="2" indent="-228600" defTabSz="914400"/>
            <a:r>
              <a:rPr lang="en-US" sz="1200" dirty="0"/>
              <a:t>Redecoration</a:t>
            </a:r>
          </a:p>
          <a:p>
            <a:pPr marL="1257300" lvl="2" indent="-228600" defTabSz="914400"/>
            <a:r>
              <a:rPr lang="en-US" sz="1200" dirty="0"/>
              <a:t>Replace floor coverings</a:t>
            </a:r>
          </a:p>
          <a:p>
            <a:pPr marL="1257300" lvl="2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The upper floors will attract little value, regardless of condition – therefore these works unlikely to be ‘</a:t>
            </a:r>
            <a:r>
              <a:rPr lang="en-US" sz="1200" i="1" dirty="0"/>
              <a:t>value affective</a:t>
            </a:r>
            <a:r>
              <a:rPr lang="en-US" sz="1200" dirty="0"/>
              <a:t>’</a:t>
            </a:r>
          </a:p>
          <a:p>
            <a:pPr marL="457200" indent="-228600" defTabSz="914400"/>
            <a:endParaRPr lang="en-US" sz="900" dirty="0"/>
          </a:p>
          <a:p>
            <a:pPr indent="-228600" defTabSz="914400"/>
            <a:endParaRPr lang="en-US" sz="900" dirty="0"/>
          </a:p>
          <a:p>
            <a:pPr indent="-228600" defTabSz="914400"/>
            <a:endParaRPr lang="en-US" sz="9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BCBA2E-0025-41F3-50F1-F8F22F62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1" y="5131681"/>
            <a:ext cx="2282596" cy="11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NEWARK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28703-0E24-075C-A013-A94E58E7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39979" y="1156625"/>
            <a:ext cx="4105276" cy="307895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COMMON LAW AGREED BETWEEN B.S - £100,000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GF of property relet at lease expiry to </a:t>
            </a:r>
            <a:r>
              <a:rPr lang="en-US" sz="1400" i="1" dirty="0" err="1"/>
              <a:t>Bodycare</a:t>
            </a:r>
            <a:r>
              <a:rPr lang="en-US" sz="1400" i="1" dirty="0"/>
              <a:t> – </a:t>
            </a:r>
            <a:r>
              <a:rPr lang="en-US" sz="1400" dirty="0"/>
              <a:t>upper floors retained by Landlord 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 – mainly relating to roof works that would have to be undertaken as Landlord responsibility</a:t>
            </a:r>
          </a:p>
          <a:p>
            <a:pPr marL="45720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Two upper floors unlikely to be relet regardless of condition – no market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£67,500</a:t>
            </a:r>
          </a:p>
          <a:p>
            <a:pPr marL="0" indent="-228600" defTabSz="914400"/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C85F8-08E3-56C4-D2CE-8A2EED25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OXFORD </a:t>
            </a:r>
          </a:p>
        </p:txBody>
      </p:sp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8A8BB57B-6309-27DA-2F26-ABECD2A3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11703"/>
          <a:stretch/>
        </p:blipFill>
        <p:spPr bwMode="auto">
          <a:xfrm>
            <a:off x="391174" y="286808"/>
            <a:ext cx="2842969" cy="481859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CLAIM - £300,000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 B.S RESPONSE - £165,000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NVA Works included:</a:t>
            </a:r>
          </a:p>
          <a:p>
            <a:pPr marL="857250" lvl="1" indent="-228600" defTabSz="914400"/>
            <a:r>
              <a:rPr lang="en-US" sz="1400" dirty="0"/>
              <a:t>Internal Decorations</a:t>
            </a:r>
          </a:p>
          <a:p>
            <a:pPr marL="857250" lvl="1" indent="-228600" defTabSz="914400"/>
            <a:r>
              <a:rPr lang="en-US" sz="1400" dirty="0"/>
              <a:t>Works to upper floor ancillary – to be converted</a:t>
            </a:r>
          </a:p>
          <a:p>
            <a:pPr marL="400050" lvl="1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Simultaneously agreed sub lease Dilapidations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8FA486E-9358-848C-44F0-F435A613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941168"/>
            <a:ext cx="2520280" cy="1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476673"/>
            <a:ext cx="3776087" cy="1224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HEREFORD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" y="4941168"/>
            <a:ext cx="2256051" cy="1115659"/>
          </a:xfrm>
          <a:prstGeom prst="rect">
            <a:avLst/>
          </a:prstGeom>
        </p:spPr>
      </p:pic>
      <p:pic>
        <p:nvPicPr>
          <p:cNvPr id="2" name="Picture 1" descr="C:\Users\Neil &amp; Katie\AppData\Local\Microsoft\Windows\Temporary Internet Files\Content.IE5\1S6IQGTR\139.jpg">
            <a:extLst>
              <a:ext uri="{FF2B5EF4-FFF2-40B4-BE49-F238E27FC236}">
                <a16:creationId xmlns:a16="http://schemas.microsoft.com/office/drawing/2014/main" id="{05FF1D76-FDE2-DED7-A0FE-B0CD4337FF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01" y="1116852"/>
            <a:ext cx="3291903" cy="28882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00808"/>
            <a:ext cx="3776088" cy="4352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400" dirty="0"/>
              <a:t>LL’S CLAIM - £235,000</a:t>
            </a:r>
          </a:p>
          <a:p>
            <a:endParaRPr lang="en-GB" sz="1400" dirty="0"/>
          </a:p>
          <a:p>
            <a:pPr marL="457200" indent="-457200"/>
            <a:r>
              <a:rPr lang="en-GB" sz="1400" dirty="0"/>
              <a:t>DV - £25,000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Property relet to The Range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Deal included £168k incentive – LL claimed this was in lieu of works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Analysis of local comps illustrated this was market led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Settlement £50,000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88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781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Post Pandemic Commercial Property Market</vt:lpstr>
      <vt:lpstr>Dilapidations Fundamentals </vt:lpstr>
      <vt:lpstr>Dilapidations Fundamentals </vt:lpstr>
      <vt:lpstr>ROTHERHAM</vt:lpstr>
      <vt:lpstr>NEWARK</vt:lpstr>
      <vt:lpstr>OXFORD </vt:lpstr>
      <vt:lpstr>HEREFORD</vt:lpstr>
      <vt:lpstr>SLOUGH</vt:lpstr>
      <vt:lpstr>CANTERBURY </vt:lpstr>
      <vt:lpstr>PowerPoint Presentation</vt:lpstr>
      <vt:lpstr>Top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Burridge</dc:creator>
  <cp:lastModifiedBy>Rachel Wright</cp:lastModifiedBy>
  <cp:revision>9</cp:revision>
  <dcterms:created xsi:type="dcterms:W3CDTF">2020-11-16T12:53:31Z</dcterms:created>
  <dcterms:modified xsi:type="dcterms:W3CDTF">2022-09-13T14:49:05Z</dcterms:modified>
</cp:coreProperties>
</file>